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21ED9-C313-4607-83F9-9846A6A5AAC5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A1CB8-2AE2-41A3-BF1D-3C1A5816D14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65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8AD8D5-C983-ADF3-05B7-1BDEED97C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FD1CA6-06F0-94F0-518E-FA3BD9C49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EE0E95-0337-E290-13A8-053A7EC9E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F90B-F6F5-4F7C-8607-C0508C58A93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ABFD49-1904-D351-7933-380679185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878E81-E9D1-96AC-977D-65BBDB0C9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ECC6-B2B9-4060-9A09-AA3A0C908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9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9F9CE0-8665-5816-A55A-4B87E7388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0E021C-CDEC-65F8-EAD4-C2E0D9F8D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19E4E0-7CAA-2AFB-9765-50D27FE8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F90B-F6F5-4F7C-8607-C0508C58A93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AD534E-D72E-301B-EC06-6E3B9CBE3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C24FA9-6496-1521-06B8-51A4268F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ECC6-B2B9-4060-9A09-AA3A0C908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1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B69346-59E4-7900-24C1-7DC66E8D9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86FEA0-CEDD-76E4-AB2F-58A0232CF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4C2D98-C45F-3385-9E04-91143B43C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F90B-F6F5-4F7C-8607-C0508C58A93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16CCB-17F1-6B4C-9021-B24DC508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3CA9F1-F81B-6B09-40E8-E165D983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ECC6-B2B9-4060-9A09-AA3A0C908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8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E61092-F112-D22D-0E04-C022C9930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AF9390-3FBA-046E-5550-6DF4981D2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37BF21-B6C4-3AE4-0430-9B346C79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F90B-F6F5-4F7C-8607-C0508C58A93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6A48CE-6B20-9E4F-11DB-6AE85128E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893380-DE2C-7F1E-3A71-F55A14F2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ECC6-B2B9-4060-9A09-AA3A0C908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1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AFC4EE-01CB-5CB5-80E0-77920100E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DE1B58-E5F1-CB70-34AE-A744C4478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5F0A11-E8CF-6D66-F850-500EBE38C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F90B-F6F5-4F7C-8607-C0508C58A93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07000F-14C9-0970-8125-61520C81F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01F762-A976-0351-21BF-0996D4BF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ECC6-B2B9-4060-9A09-AA3A0C908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2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DBFD8B-F92C-1956-0143-9C39FD54E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D00FE3-1E93-190A-AA39-0A45FA1A7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BE3D47-FB8F-DC1F-72B5-AB7D41EDD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768F64-784D-F4EA-FBF9-D48E8D4CF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F90B-F6F5-4F7C-8607-C0508C58A93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76887A-AEED-3A0F-59A8-CFC1C86A3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AC443F-D241-800E-A760-AA9F00E7C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ECC6-B2B9-4060-9A09-AA3A0C908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64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147C95-FBEC-2B87-1AF4-BE2AF4CC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54DEA8-1189-5A89-9E0C-573D969AC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997271-8E4B-3278-4219-7193F25DF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2044BB6-DED2-4730-8A07-F3CE18BD4F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BC381CF-4AEA-D8A8-F51D-972483B9F7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C009320-AB40-E7AA-985C-3A0346D29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F90B-F6F5-4F7C-8607-C0508C58A93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9F76FE7-4C66-7D58-E010-66195B361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EB7D99B-3C94-8AA1-4AF3-103133545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ECC6-B2B9-4060-9A09-AA3A0C908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15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5050EF-9D5E-862F-C05C-D515E629E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2280C96-4FC2-9A4F-E612-73A87E6A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F90B-F6F5-4F7C-8607-C0508C58A93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3766607-7308-BEDE-87D5-F1328585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B548EF-44C9-B5B3-686C-41C96887D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ECC6-B2B9-4060-9A09-AA3A0C908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4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11D0AC1-0F7A-E792-051D-EEF4A922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F90B-F6F5-4F7C-8607-C0508C58A93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E5239C5-313C-1F22-5754-0A98F9DB0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A3CCCA-206A-DA05-9F26-7793DF54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ECC6-B2B9-4060-9A09-AA3A0C908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2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B9723A-72DD-545E-19CB-BD7376982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57515C-293C-E366-8EE5-51719DF2B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54CE5B-E5DA-AF1A-EF5D-9354C5E06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3B43F1-25A3-6788-3A9E-9D29458A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F90B-F6F5-4F7C-8607-C0508C58A93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2AAF2F-1797-FDE5-A15F-6D8AA6A8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F9425B-FAC0-1C55-9683-E98F9A13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ECC6-B2B9-4060-9A09-AA3A0C908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2C1829-5277-D455-F0A0-FE43A8FE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085A9CF-0C0D-69E5-6D79-EF10A96EFE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739AF87-0B40-FC88-1B63-98072635B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7828E4-77EC-E562-1B9D-243B997D2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F90B-F6F5-4F7C-8607-C0508C58A93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1BE01B-50EC-9E6E-1C6D-B042BDD76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6A3514-50B4-54EC-2E9D-1BC464678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9ECC6-B2B9-4060-9A09-AA3A0C908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5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5924FBB-3399-BB84-26C7-2F5471269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E25CF0-D570-3402-6C31-600EB13F0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9A9940-8152-738B-B16C-4EB590C28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7F90B-F6F5-4F7C-8607-C0508C58A936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184BFC-025C-90E0-63D9-2E43A9B86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DBACF2-D58C-B8F5-B501-694C9B18E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9ECC6-B2B9-4060-9A09-AA3A0C908A6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4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4D2E7F-6E85-E5A4-0A1A-DC0B383C4CC4}"/>
              </a:ext>
            </a:extLst>
          </p:cNvPr>
          <p:cNvCxnSpPr/>
          <p:nvPr/>
        </p:nvCxnSpPr>
        <p:spPr>
          <a:xfrm>
            <a:off x="5707973" y="2251317"/>
            <a:ext cx="0" cy="3714063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Titel 1">
            <a:extLst>
              <a:ext uri="{FF2B5EF4-FFF2-40B4-BE49-F238E27FC236}">
                <a16:creationId xmlns:a16="http://schemas.microsoft.com/office/drawing/2014/main" id="{E564E950-69AA-15C0-D6DC-123BE6E47005}"/>
              </a:ext>
            </a:extLst>
          </p:cNvPr>
          <p:cNvSpPr txBox="1">
            <a:spLocks/>
          </p:cNvSpPr>
          <p:nvPr/>
        </p:nvSpPr>
        <p:spPr>
          <a:xfrm>
            <a:off x="199728" y="101473"/>
            <a:ext cx="7486947" cy="5079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13A0D3"/>
                </a:solidFill>
              </a:rPr>
              <a:t>Free product roadmap template 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586D977C-4BE1-C050-345F-C2042A10FF4F}"/>
              </a:ext>
            </a:extLst>
          </p:cNvPr>
          <p:cNvSpPr txBox="1">
            <a:spLocks/>
          </p:cNvSpPr>
          <p:nvPr/>
        </p:nvSpPr>
        <p:spPr>
          <a:xfrm>
            <a:off x="11443580" y="6372000"/>
            <a:ext cx="268995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C449F3-BD9D-48DC-BFF1-0F66671DA7C6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128E53CD-8F92-C921-C045-92DF4B4241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422215"/>
              </p:ext>
            </p:extLst>
          </p:nvPr>
        </p:nvGraphicFramePr>
        <p:xfrm>
          <a:off x="1248025" y="1372352"/>
          <a:ext cx="10685421" cy="4865380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759483">
                  <a:extLst>
                    <a:ext uri="{9D8B030D-6E8A-4147-A177-3AD203B41FA5}">
                      <a16:colId xmlns:a16="http://schemas.microsoft.com/office/drawing/2014/main" val="1298502400"/>
                    </a:ext>
                  </a:extLst>
                </a:gridCol>
                <a:gridCol w="902358">
                  <a:extLst>
                    <a:ext uri="{9D8B030D-6E8A-4147-A177-3AD203B41FA5}">
                      <a16:colId xmlns:a16="http://schemas.microsoft.com/office/drawing/2014/main" val="2827711817"/>
                    </a:ext>
                  </a:extLst>
                </a:gridCol>
                <a:gridCol w="902358">
                  <a:extLst>
                    <a:ext uri="{9D8B030D-6E8A-4147-A177-3AD203B41FA5}">
                      <a16:colId xmlns:a16="http://schemas.microsoft.com/office/drawing/2014/main" val="3466815723"/>
                    </a:ext>
                  </a:extLst>
                </a:gridCol>
                <a:gridCol w="902358">
                  <a:extLst>
                    <a:ext uri="{9D8B030D-6E8A-4147-A177-3AD203B41FA5}">
                      <a16:colId xmlns:a16="http://schemas.microsoft.com/office/drawing/2014/main" val="3067633684"/>
                    </a:ext>
                  </a:extLst>
                </a:gridCol>
                <a:gridCol w="902358">
                  <a:extLst>
                    <a:ext uri="{9D8B030D-6E8A-4147-A177-3AD203B41FA5}">
                      <a16:colId xmlns:a16="http://schemas.microsoft.com/office/drawing/2014/main" val="4043521639"/>
                    </a:ext>
                  </a:extLst>
                </a:gridCol>
                <a:gridCol w="902358">
                  <a:extLst>
                    <a:ext uri="{9D8B030D-6E8A-4147-A177-3AD203B41FA5}">
                      <a16:colId xmlns:a16="http://schemas.microsoft.com/office/drawing/2014/main" val="3297728788"/>
                    </a:ext>
                  </a:extLst>
                </a:gridCol>
                <a:gridCol w="902358">
                  <a:extLst>
                    <a:ext uri="{9D8B030D-6E8A-4147-A177-3AD203B41FA5}">
                      <a16:colId xmlns:a16="http://schemas.microsoft.com/office/drawing/2014/main" val="1674064729"/>
                    </a:ext>
                  </a:extLst>
                </a:gridCol>
                <a:gridCol w="902358">
                  <a:extLst>
                    <a:ext uri="{9D8B030D-6E8A-4147-A177-3AD203B41FA5}">
                      <a16:colId xmlns:a16="http://schemas.microsoft.com/office/drawing/2014/main" val="1592469621"/>
                    </a:ext>
                  </a:extLst>
                </a:gridCol>
                <a:gridCol w="902358">
                  <a:extLst>
                    <a:ext uri="{9D8B030D-6E8A-4147-A177-3AD203B41FA5}">
                      <a16:colId xmlns:a16="http://schemas.microsoft.com/office/drawing/2014/main" val="3223623968"/>
                    </a:ext>
                  </a:extLst>
                </a:gridCol>
                <a:gridCol w="902358">
                  <a:extLst>
                    <a:ext uri="{9D8B030D-6E8A-4147-A177-3AD203B41FA5}">
                      <a16:colId xmlns:a16="http://schemas.microsoft.com/office/drawing/2014/main" val="4014782539"/>
                    </a:ext>
                  </a:extLst>
                </a:gridCol>
                <a:gridCol w="902358">
                  <a:extLst>
                    <a:ext uri="{9D8B030D-6E8A-4147-A177-3AD203B41FA5}">
                      <a16:colId xmlns:a16="http://schemas.microsoft.com/office/drawing/2014/main" val="797177040"/>
                    </a:ext>
                  </a:extLst>
                </a:gridCol>
                <a:gridCol w="902358">
                  <a:extLst>
                    <a:ext uri="{9D8B030D-6E8A-4147-A177-3AD203B41FA5}">
                      <a16:colId xmlns:a16="http://schemas.microsoft.com/office/drawing/2014/main" val="1486849922"/>
                    </a:ext>
                  </a:extLst>
                </a:gridCol>
              </a:tblGrid>
              <a:tr h="486538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4107618"/>
                  </a:ext>
                </a:extLst>
              </a:tr>
              <a:tr h="486538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1492974"/>
                  </a:ext>
                </a:extLst>
              </a:tr>
              <a:tr h="486538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50380080"/>
                  </a:ext>
                </a:extLst>
              </a:tr>
              <a:tr h="486538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7906417"/>
                  </a:ext>
                </a:extLst>
              </a:tr>
              <a:tr h="486538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6320828"/>
                  </a:ext>
                </a:extLst>
              </a:tr>
              <a:tr h="486538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50169651"/>
                  </a:ext>
                </a:extLst>
              </a:tr>
              <a:tr h="486538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2564832"/>
                  </a:ext>
                </a:extLst>
              </a:tr>
              <a:tr h="486538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4278219"/>
                  </a:ext>
                </a:extLst>
              </a:tr>
              <a:tr h="486538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63139418"/>
                  </a:ext>
                </a:extLst>
              </a:tr>
              <a:tr h="486538"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0893680"/>
                  </a:ext>
                </a:extLst>
              </a:tr>
            </a:tbl>
          </a:graphicData>
        </a:graphic>
      </p:graphicFrame>
      <p:sp>
        <p:nvSpPr>
          <p:cNvPr id="8" name="Pfeil: Chevron 30">
            <a:extLst>
              <a:ext uri="{FF2B5EF4-FFF2-40B4-BE49-F238E27FC236}">
                <a16:creationId xmlns:a16="http://schemas.microsoft.com/office/drawing/2014/main" id="{268E4B22-B9E8-26C9-2E17-B509AB8D9D5E}"/>
              </a:ext>
            </a:extLst>
          </p:cNvPr>
          <p:cNvSpPr/>
          <p:nvPr/>
        </p:nvSpPr>
        <p:spPr>
          <a:xfrm>
            <a:off x="1426146" y="1418426"/>
            <a:ext cx="2598540" cy="383371"/>
          </a:xfrm>
          <a:prstGeom prst="chevron">
            <a:avLst>
              <a:gd name="adj" fmla="val 21428"/>
            </a:avLst>
          </a:prstGeom>
          <a:solidFill>
            <a:srgbClr val="5FCD8A"/>
          </a:solidFill>
          <a:ln w="9525">
            <a:solidFill>
              <a:srgbClr val="5FCD8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endParaRPr lang="en-US" sz="1200" dirty="0">
              <a:solidFill>
                <a:srgbClr val="122B54"/>
              </a:solidFill>
            </a:endParaRPr>
          </a:p>
        </p:txBody>
      </p:sp>
      <p:sp>
        <p:nvSpPr>
          <p:cNvPr id="9" name="Pfeil: Chevron 30">
            <a:extLst>
              <a:ext uri="{FF2B5EF4-FFF2-40B4-BE49-F238E27FC236}">
                <a16:creationId xmlns:a16="http://schemas.microsoft.com/office/drawing/2014/main" id="{0167FCC8-FE4E-2798-7F03-EBD4D2268CFC}"/>
              </a:ext>
            </a:extLst>
          </p:cNvPr>
          <p:cNvSpPr/>
          <p:nvPr/>
        </p:nvSpPr>
        <p:spPr>
          <a:xfrm>
            <a:off x="3109433" y="1905739"/>
            <a:ext cx="2598540" cy="351874"/>
          </a:xfrm>
          <a:prstGeom prst="chevron">
            <a:avLst>
              <a:gd name="adj" fmla="val 21428"/>
            </a:avLst>
          </a:prstGeom>
          <a:solidFill>
            <a:srgbClr val="FAB600"/>
          </a:solidFill>
          <a:ln w="9525">
            <a:solidFill>
              <a:srgbClr val="FAB6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endParaRPr lang="en-US" sz="1200" dirty="0">
              <a:solidFill>
                <a:srgbClr val="122B54"/>
              </a:solidFill>
            </a:endParaRPr>
          </a:p>
        </p:txBody>
      </p:sp>
      <p:sp>
        <p:nvSpPr>
          <p:cNvPr id="10" name="Pfeil: Chevron 30">
            <a:extLst>
              <a:ext uri="{FF2B5EF4-FFF2-40B4-BE49-F238E27FC236}">
                <a16:creationId xmlns:a16="http://schemas.microsoft.com/office/drawing/2014/main" id="{E1E4F9B6-4360-7D9B-E954-2807BD7735E7}"/>
              </a:ext>
            </a:extLst>
          </p:cNvPr>
          <p:cNvSpPr/>
          <p:nvPr/>
        </p:nvSpPr>
        <p:spPr>
          <a:xfrm>
            <a:off x="1426146" y="2393342"/>
            <a:ext cx="714626" cy="351874"/>
          </a:xfrm>
          <a:prstGeom prst="chevron">
            <a:avLst>
              <a:gd name="adj" fmla="val 21428"/>
            </a:avLst>
          </a:prstGeom>
          <a:solidFill>
            <a:srgbClr val="B5DAE6"/>
          </a:solidFill>
          <a:ln w="9525">
            <a:solidFill>
              <a:srgbClr val="B5DAE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endParaRPr lang="en-US" sz="1200" dirty="0">
              <a:solidFill>
                <a:srgbClr val="122B54"/>
              </a:solidFill>
            </a:endParaRPr>
          </a:p>
        </p:txBody>
      </p:sp>
      <p:sp>
        <p:nvSpPr>
          <p:cNvPr id="11" name="Pfeil: Chevron 30">
            <a:extLst>
              <a:ext uri="{FF2B5EF4-FFF2-40B4-BE49-F238E27FC236}">
                <a16:creationId xmlns:a16="http://schemas.microsoft.com/office/drawing/2014/main" id="{FC604135-7074-A22C-7553-FF4B6E3F4D98}"/>
              </a:ext>
            </a:extLst>
          </p:cNvPr>
          <p:cNvSpPr/>
          <p:nvPr/>
        </p:nvSpPr>
        <p:spPr>
          <a:xfrm>
            <a:off x="1407036" y="2892497"/>
            <a:ext cx="2598540" cy="351874"/>
          </a:xfrm>
          <a:prstGeom prst="chevron">
            <a:avLst>
              <a:gd name="adj" fmla="val 21428"/>
            </a:avLst>
          </a:prstGeom>
          <a:solidFill>
            <a:srgbClr val="F86200"/>
          </a:solidFill>
          <a:ln w="9525">
            <a:solidFill>
              <a:srgbClr val="F862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rgbClr val="122B54"/>
                </a:solidFill>
              </a:rPr>
              <a:t>Two-factor </a:t>
            </a:r>
            <a:r>
              <a:rPr lang="en-US" sz="1200" dirty="0" err="1">
                <a:solidFill>
                  <a:srgbClr val="122B54"/>
                </a:solidFill>
              </a:rPr>
              <a:t>Authent</a:t>
            </a:r>
            <a:endParaRPr lang="en-US" sz="1200" dirty="0">
              <a:solidFill>
                <a:srgbClr val="122B54"/>
              </a:solidFill>
            </a:endParaRPr>
          </a:p>
        </p:txBody>
      </p:sp>
      <p:sp>
        <p:nvSpPr>
          <p:cNvPr id="12" name="Pfeil: Chevron 30">
            <a:extLst>
              <a:ext uri="{FF2B5EF4-FFF2-40B4-BE49-F238E27FC236}">
                <a16:creationId xmlns:a16="http://schemas.microsoft.com/office/drawing/2014/main" id="{478DA6EB-F876-5CB7-7424-40EB37FB7DD1}"/>
              </a:ext>
            </a:extLst>
          </p:cNvPr>
          <p:cNvSpPr/>
          <p:nvPr/>
        </p:nvSpPr>
        <p:spPr>
          <a:xfrm>
            <a:off x="6550286" y="2408708"/>
            <a:ext cx="1829598" cy="351874"/>
          </a:xfrm>
          <a:prstGeom prst="chevron">
            <a:avLst>
              <a:gd name="adj" fmla="val 21428"/>
            </a:avLst>
          </a:prstGeom>
          <a:solidFill>
            <a:srgbClr val="B5DAE6"/>
          </a:solidFill>
          <a:ln w="9525">
            <a:solidFill>
              <a:srgbClr val="B5DAE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endParaRPr lang="en-US" sz="1200" dirty="0">
              <a:solidFill>
                <a:srgbClr val="122B54"/>
              </a:solidFill>
            </a:endParaRPr>
          </a:p>
        </p:txBody>
      </p:sp>
      <p:sp>
        <p:nvSpPr>
          <p:cNvPr id="13" name="Pfeil: Chevron 30">
            <a:extLst>
              <a:ext uri="{FF2B5EF4-FFF2-40B4-BE49-F238E27FC236}">
                <a16:creationId xmlns:a16="http://schemas.microsoft.com/office/drawing/2014/main" id="{0CB30F1A-A517-9E98-8BF2-FDA207C43567}"/>
              </a:ext>
            </a:extLst>
          </p:cNvPr>
          <p:cNvSpPr/>
          <p:nvPr/>
        </p:nvSpPr>
        <p:spPr>
          <a:xfrm>
            <a:off x="1394170" y="3400567"/>
            <a:ext cx="1569159" cy="351874"/>
          </a:xfrm>
          <a:prstGeom prst="chevron">
            <a:avLst>
              <a:gd name="adj" fmla="val 21428"/>
            </a:avLst>
          </a:prstGeom>
          <a:solidFill>
            <a:srgbClr val="A6276F"/>
          </a:solidFill>
          <a:ln w="9525">
            <a:solidFill>
              <a:srgbClr val="A6276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IOS App</a:t>
            </a:r>
          </a:p>
        </p:txBody>
      </p:sp>
      <p:sp>
        <p:nvSpPr>
          <p:cNvPr id="14" name="Pfeil: Chevron 30">
            <a:extLst>
              <a:ext uri="{FF2B5EF4-FFF2-40B4-BE49-F238E27FC236}">
                <a16:creationId xmlns:a16="http://schemas.microsoft.com/office/drawing/2014/main" id="{B4B16EDD-452A-746A-108E-D099CDB51022}"/>
              </a:ext>
            </a:extLst>
          </p:cNvPr>
          <p:cNvSpPr/>
          <p:nvPr/>
        </p:nvSpPr>
        <p:spPr>
          <a:xfrm>
            <a:off x="1407036" y="3882270"/>
            <a:ext cx="1607509" cy="351874"/>
          </a:xfrm>
          <a:prstGeom prst="chevron">
            <a:avLst>
              <a:gd name="adj" fmla="val 21428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rgbClr val="122B54"/>
                </a:solidFill>
              </a:rPr>
              <a:t>Android App</a:t>
            </a:r>
          </a:p>
        </p:txBody>
      </p:sp>
      <p:sp>
        <p:nvSpPr>
          <p:cNvPr id="15" name="Pfeil: Chevron 30">
            <a:extLst>
              <a:ext uri="{FF2B5EF4-FFF2-40B4-BE49-F238E27FC236}">
                <a16:creationId xmlns:a16="http://schemas.microsoft.com/office/drawing/2014/main" id="{0113A7DD-2A22-DED6-57CB-C94FE22E6CC4}"/>
              </a:ext>
            </a:extLst>
          </p:cNvPr>
          <p:cNvSpPr/>
          <p:nvPr/>
        </p:nvSpPr>
        <p:spPr>
          <a:xfrm>
            <a:off x="1426147" y="4349412"/>
            <a:ext cx="1607510" cy="351874"/>
          </a:xfrm>
          <a:prstGeom prst="chevron">
            <a:avLst>
              <a:gd name="adj" fmla="val 21428"/>
            </a:avLst>
          </a:prstGeom>
          <a:solidFill>
            <a:srgbClr val="F62459"/>
          </a:solidFill>
          <a:ln w="9525">
            <a:solidFill>
              <a:srgbClr val="F624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rgbClr val="122B54"/>
                </a:solidFill>
              </a:rPr>
              <a:t>Responsive eCommerce site</a:t>
            </a:r>
          </a:p>
        </p:txBody>
      </p:sp>
      <p:sp>
        <p:nvSpPr>
          <p:cNvPr id="16" name="Pfeil: Chevron 30">
            <a:extLst>
              <a:ext uri="{FF2B5EF4-FFF2-40B4-BE49-F238E27FC236}">
                <a16:creationId xmlns:a16="http://schemas.microsoft.com/office/drawing/2014/main" id="{3D146BB0-3DC0-B6E1-36B7-A5713898781E}"/>
              </a:ext>
            </a:extLst>
          </p:cNvPr>
          <p:cNvSpPr/>
          <p:nvPr/>
        </p:nvSpPr>
        <p:spPr>
          <a:xfrm>
            <a:off x="1428552" y="4844294"/>
            <a:ext cx="1607510" cy="351874"/>
          </a:xfrm>
          <a:prstGeom prst="chevron">
            <a:avLst>
              <a:gd name="adj" fmla="val 21428"/>
            </a:avLst>
          </a:prstGeom>
          <a:solidFill>
            <a:srgbClr val="00908D"/>
          </a:solidFill>
          <a:ln w="9525">
            <a:solidFill>
              <a:srgbClr val="00908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rgbClr val="122B54"/>
                </a:solidFill>
              </a:rPr>
              <a:t>Help Bot </a:t>
            </a:r>
          </a:p>
        </p:txBody>
      </p:sp>
      <p:sp>
        <p:nvSpPr>
          <p:cNvPr id="17" name="Pfeil: Chevron 30">
            <a:extLst>
              <a:ext uri="{FF2B5EF4-FFF2-40B4-BE49-F238E27FC236}">
                <a16:creationId xmlns:a16="http://schemas.microsoft.com/office/drawing/2014/main" id="{4E67D60E-81EB-06C4-41E4-83F69B799BC1}"/>
              </a:ext>
            </a:extLst>
          </p:cNvPr>
          <p:cNvSpPr/>
          <p:nvPr/>
        </p:nvSpPr>
        <p:spPr>
          <a:xfrm>
            <a:off x="1426146" y="5349536"/>
            <a:ext cx="10407266" cy="351874"/>
          </a:xfrm>
          <a:prstGeom prst="chevron">
            <a:avLst>
              <a:gd name="adj" fmla="val 21428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Support Applications </a:t>
            </a:r>
          </a:p>
        </p:txBody>
      </p:sp>
      <p:sp>
        <p:nvSpPr>
          <p:cNvPr id="18" name="Pfeil: Chevron 30">
            <a:extLst>
              <a:ext uri="{FF2B5EF4-FFF2-40B4-BE49-F238E27FC236}">
                <a16:creationId xmlns:a16="http://schemas.microsoft.com/office/drawing/2014/main" id="{F2DA44EF-7436-3AE9-4F2B-6192BC861370}"/>
              </a:ext>
            </a:extLst>
          </p:cNvPr>
          <p:cNvSpPr/>
          <p:nvPr/>
        </p:nvSpPr>
        <p:spPr>
          <a:xfrm>
            <a:off x="4005576" y="1429050"/>
            <a:ext cx="4408086" cy="352924"/>
          </a:xfrm>
          <a:prstGeom prst="chevron">
            <a:avLst>
              <a:gd name="adj" fmla="val 21428"/>
            </a:avLst>
          </a:prstGeom>
          <a:solidFill>
            <a:srgbClr val="5FCD8A"/>
          </a:solidFill>
          <a:ln w="9525">
            <a:solidFill>
              <a:srgbClr val="5FCD8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endParaRPr lang="en-US" sz="1200" dirty="0">
              <a:solidFill>
                <a:srgbClr val="122B54"/>
              </a:solidFill>
            </a:endParaRP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AC6A94F0-BCC9-B852-B6F0-3B8D3CB5A9A4}"/>
              </a:ext>
            </a:extLst>
          </p:cNvPr>
          <p:cNvGrpSpPr/>
          <p:nvPr/>
        </p:nvGrpSpPr>
        <p:grpSpPr>
          <a:xfrm>
            <a:off x="120725" y="948789"/>
            <a:ext cx="11812721" cy="5177982"/>
            <a:chOff x="120725" y="948789"/>
            <a:chExt cx="11812721" cy="5177982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F6B2D0BC-773A-83CD-D280-0EE4C7933745}"/>
                </a:ext>
              </a:extLst>
            </p:cNvPr>
            <p:cNvGrpSpPr/>
            <p:nvPr/>
          </p:nvGrpSpPr>
          <p:grpSpPr>
            <a:xfrm>
              <a:off x="1248025" y="948789"/>
              <a:ext cx="10685421" cy="5177982"/>
              <a:chOff x="1406176" y="840469"/>
              <a:chExt cx="10685421" cy="5177982"/>
            </a:xfrm>
          </p:grpSpPr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3A2DCF04-A0AC-3C97-00BA-F6FE58C53E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6176" y="1053195"/>
                <a:ext cx="10685421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" name="Rechteck: abgerundete Ecken 12">
                <a:extLst>
                  <a:ext uri="{FF2B5EF4-FFF2-40B4-BE49-F238E27FC236}">
                    <a16:creationId xmlns:a16="http://schemas.microsoft.com/office/drawing/2014/main" id="{5D4A3F2A-B0C4-4189-C4E2-B7ADD8639BFB}"/>
                  </a:ext>
                </a:extLst>
              </p:cNvPr>
              <p:cNvSpPr/>
              <p:nvPr/>
            </p:nvSpPr>
            <p:spPr>
              <a:xfrm>
                <a:off x="1594925" y="857358"/>
                <a:ext cx="489866" cy="391673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Jan</a:t>
                </a:r>
                <a:endParaRPr lang="en-US" sz="1400" i="0" u="none" strike="noStrike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Rechteck: abgerundete Ecken 12">
                <a:extLst>
                  <a:ext uri="{FF2B5EF4-FFF2-40B4-BE49-F238E27FC236}">
                    <a16:creationId xmlns:a16="http://schemas.microsoft.com/office/drawing/2014/main" id="{BD0C0F62-EA76-8B0A-F441-4241368BCC82}"/>
                  </a:ext>
                </a:extLst>
              </p:cNvPr>
              <p:cNvSpPr/>
              <p:nvPr/>
            </p:nvSpPr>
            <p:spPr>
              <a:xfrm>
                <a:off x="2372831" y="857359"/>
                <a:ext cx="489866" cy="391673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400">
                    <a:solidFill>
                      <a:schemeClr val="bg1"/>
                    </a:solidFill>
                  </a:rPr>
                  <a:t>Feb</a:t>
                </a:r>
                <a:endParaRPr 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Rechteck: abgerundete Ecken 12">
                <a:extLst>
                  <a:ext uri="{FF2B5EF4-FFF2-40B4-BE49-F238E27FC236}">
                    <a16:creationId xmlns:a16="http://schemas.microsoft.com/office/drawing/2014/main" id="{9ECE646D-EE4E-E3C3-9FB7-9484BC17385E}"/>
                  </a:ext>
                </a:extLst>
              </p:cNvPr>
              <p:cNvSpPr/>
              <p:nvPr/>
            </p:nvSpPr>
            <p:spPr>
              <a:xfrm>
                <a:off x="3282861" y="860930"/>
                <a:ext cx="489866" cy="391673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Mar</a:t>
                </a:r>
              </a:p>
            </p:txBody>
          </p:sp>
          <p:sp>
            <p:nvSpPr>
              <p:cNvPr id="34" name="Rechteck: abgerundete Ecken 12">
                <a:extLst>
                  <a:ext uri="{FF2B5EF4-FFF2-40B4-BE49-F238E27FC236}">
                    <a16:creationId xmlns:a16="http://schemas.microsoft.com/office/drawing/2014/main" id="{3ACD0FCC-A790-DC3E-0C4A-ED3A860AF1C2}"/>
                  </a:ext>
                </a:extLst>
              </p:cNvPr>
              <p:cNvSpPr/>
              <p:nvPr/>
            </p:nvSpPr>
            <p:spPr>
              <a:xfrm>
                <a:off x="4187564" y="869931"/>
                <a:ext cx="489866" cy="391673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Apr</a:t>
                </a:r>
              </a:p>
            </p:txBody>
          </p:sp>
          <p:sp>
            <p:nvSpPr>
              <p:cNvPr id="35" name="Rechteck: abgerundete Ecken 12">
                <a:extLst>
                  <a:ext uri="{FF2B5EF4-FFF2-40B4-BE49-F238E27FC236}">
                    <a16:creationId xmlns:a16="http://schemas.microsoft.com/office/drawing/2014/main" id="{33B32D31-994D-857F-DD8F-2C649BDB6CEA}"/>
                  </a:ext>
                </a:extLst>
              </p:cNvPr>
              <p:cNvSpPr/>
              <p:nvPr/>
            </p:nvSpPr>
            <p:spPr>
              <a:xfrm>
                <a:off x="5036987" y="868580"/>
                <a:ext cx="489866" cy="391673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May</a:t>
                </a:r>
              </a:p>
            </p:txBody>
          </p:sp>
          <p:sp>
            <p:nvSpPr>
              <p:cNvPr id="36" name="Rechteck: abgerundete Ecken 12">
                <a:extLst>
                  <a:ext uri="{FF2B5EF4-FFF2-40B4-BE49-F238E27FC236}">
                    <a16:creationId xmlns:a16="http://schemas.microsoft.com/office/drawing/2014/main" id="{97ABB763-5198-3D2A-6127-09EA479847BD}"/>
                  </a:ext>
                </a:extLst>
              </p:cNvPr>
              <p:cNvSpPr/>
              <p:nvPr/>
            </p:nvSpPr>
            <p:spPr>
              <a:xfrm>
                <a:off x="5998469" y="868580"/>
                <a:ext cx="489866" cy="391673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Jun</a:t>
                </a:r>
              </a:p>
            </p:txBody>
          </p:sp>
          <p:sp>
            <p:nvSpPr>
              <p:cNvPr id="37" name="Rechteck: abgerundete Ecken 12">
                <a:extLst>
                  <a:ext uri="{FF2B5EF4-FFF2-40B4-BE49-F238E27FC236}">
                    <a16:creationId xmlns:a16="http://schemas.microsoft.com/office/drawing/2014/main" id="{4128E8B6-B92B-2189-75F3-59B58A413BC5}"/>
                  </a:ext>
                </a:extLst>
              </p:cNvPr>
              <p:cNvSpPr/>
              <p:nvPr/>
            </p:nvSpPr>
            <p:spPr>
              <a:xfrm>
                <a:off x="6883183" y="857359"/>
                <a:ext cx="489866" cy="391673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400">
                    <a:solidFill>
                      <a:schemeClr val="bg1"/>
                    </a:solidFill>
                  </a:rPr>
                  <a:t>Jul</a:t>
                </a:r>
                <a:endParaRPr 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Rechteck: abgerundete Ecken 12">
                <a:extLst>
                  <a:ext uri="{FF2B5EF4-FFF2-40B4-BE49-F238E27FC236}">
                    <a16:creationId xmlns:a16="http://schemas.microsoft.com/office/drawing/2014/main" id="{72A4A152-7A6C-BF5B-6C59-D8361A6BAF0F}"/>
                  </a:ext>
                </a:extLst>
              </p:cNvPr>
              <p:cNvSpPr/>
              <p:nvPr/>
            </p:nvSpPr>
            <p:spPr>
              <a:xfrm>
                <a:off x="7745842" y="868580"/>
                <a:ext cx="489866" cy="391673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Aug</a:t>
                </a:r>
              </a:p>
            </p:txBody>
          </p:sp>
          <p:sp>
            <p:nvSpPr>
              <p:cNvPr id="39" name="Rechteck: abgerundete Ecken 12">
                <a:extLst>
                  <a:ext uri="{FF2B5EF4-FFF2-40B4-BE49-F238E27FC236}">
                    <a16:creationId xmlns:a16="http://schemas.microsoft.com/office/drawing/2014/main" id="{B72B41B1-FECB-8D41-610D-FC54E11EABAD}"/>
                  </a:ext>
                </a:extLst>
              </p:cNvPr>
              <p:cNvSpPr/>
              <p:nvPr/>
            </p:nvSpPr>
            <p:spPr>
              <a:xfrm>
                <a:off x="8658960" y="868581"/>
                <a:ext cx="489866" cy="391673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Sep</a:t>
                </a:r>
              </a:p>
            </p:txBody>
          </p:sp>
          <p:sp>
            <p:nvSpPr>
              <p:cNvPr id="40" name="Rechteck: abgerundete Ecken 12">
                <a:extLst>
                  <a:ext uri="{FF2B5EF4-FFF2-40B4-BE49-F238E27FC236}">
                    <a16:creationId xmlns:a16="http://schemas.microsoft.com/office/drawing/2014/main" id="{74940B46-1DC0-B4B7-31C9-5902CEFD385A}"/>
                  </a:ext>
                </a:extLst>
              </p:cNvPr>
              <p:cNvSpPr/>
              <p:nvPr/>
            </p:nvSpPr>
            <p:spPr>
              <a:xfrm>
                <a:off x="9598293" y="850521"/>
                <a:ext cx="489866" cy="391673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Oct</a:t>
                </a:r>
              </a:p>
            </p:txBody>
          </p:sp>
          <p:sp>
            <p:nvSpPr>
              <p:cNvPr id="41" name="Rechteck: abgerundete Ecken 12">
                <a:extLst>
                  <a:ext uri="{FF2B5EF4-FFF2-40B4-BE49-F238E27FC236}">
                    <a16:creationId xmlns:a16="http://schemas.microsoft.com/office/drawing/2014/main" id="{EFDC0850-095B-8D08-68C9-3FDD7D68D01A}"/>
                  </a:ext>
                </a:extLst>
              </p:cNvPr>
              <p:cNvSpPr/>
              <p:nvPr/>
            </p:nvSpPr>
            <p:spPr>
              <a:xfrm>
                <a:off x="10514246" y="840469"/>
                <a:ext cx="489866" cy="391673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Nov</a:t>
                </a:r>
              </a:p>
            </p:txBody>
          </p:sp>
          <p:sp>
            <p:nvSpPr>
              <p:cNvPr id="42" name="Rechteck: abgerundete Ecken 12">
                <a:extLst>
                  <a:ext uri="{FF2B5EF4-FFF2-40B4-BE49-F238E27FC236}">
                    <a16:creationId xmlns:a16="http://schemas.microsoft.com/office/drawing/2014/main" id="{BE6BC6C7-F604-1719-1FAA-E06589B99B79}"/>
                  </a:ext>
                </a:extLst>
              </p:cNvPr>
              <p:cNvSpPr/>
              <p:nvPr/>
            </p:nvSpPr>
            <p:spPr>
              <a:xfrm>
                <a:off x="11405480" y="850522"/>
                <a:ext cx="489866" cy="391673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400" dirty="0">
                    <a:solidFill>
                      <a:schemeClr val="bg1"/>
                    </a:solidFill>
                  </a:rPr>
                  <a:t>Dec</a:t>
                </a:r>
              </a:p>
            </p:txBody>
          </p:sp>
          <p:sp>
            <p:nvSpPr>
              <p:cNvPr id="43" name="Rechteck: abgerundete Ecken 12">
                <a:extLst>
                  <a:ext uri="{FF2B5EF4-FFF2-40B4-BE49-F238E27FC236}">
                    <a16:creationId xmlns:a16="http://schemas.microsoft.com/office/drawing/2014/main" id="{36A8706A-6F26-B349-1A80-2E2224C8D3AE}"/>
                  </a:ext>
                </a:extLst>
              </p:cNvPr>
              <p:cNvSpPr/>
              <p:nvPr/>
            </p:nvSpPr>
            <p:spPr>
              <a:xfrm>
                <a:off x="5585136" y="5776706"/>
                <a:ext cx="561975" cy="241745"/>
              </a:xfrm>
              <a:prstGeom prst="roundRect">
                <a:avLst>
                  <a:gd name="adj" fmla="val 50000"/>
                </a:avLst>
              </a:prstGeom>
              <a:solidFill>
                <a:srgbClr val="122B54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1100" dirty="0">
                    <a:solidFill>
                      <a:schemeClr val="bg1"/>
                    </a:solidFill>
                  </a:rPr>
                  <a:t>05/31</a:t>
                </a:r>
                <a:endParaRPr lang="en-US" sz="1100" i="0" u="none" strike="noStrike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1" name="Rechteck: abgerundete Ecken 26">
              <a:extLst>
                <a:ext uri="{FF2B5EF4-FFF2-40B4-BE49-F238E27FC236}">
                  <a16:creationId xmlns:a16="http://schemas.microsoft.com/office/drawing/2014/main" id="{B695A758-1DC6-960B-64E0-C837CE39E9F5}"/>
                </a:ext>
              </a:extLst>
            </p:cNvPr>
            <p:cNvSpPr/>
            <p:nvPr/>
          </p:nvSpPr>
          <p:spPr>
            <a:xfrm>
              <a:off x="120726" y="1398913"/>
              <a:ext cx="1305420" cy="397487"/>
            </a:xfrm>
            <a:prstGeom prst="roundRect">
              <a:avLst>
                <a:gd name="adj" fmla="val 50000"/>
              </a:avLst>
            </a:prstGeom>
            <a:solidFill>
              <a:srgbClr val="5FCD8A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Objective 1</a:t>
              </a:r>
              <a:endParaRPr lang="en-US" sz="1400" i="0" u="none" strike="noStrike" dirty="0">
                <a:solidFill>
                  <a:schemeClr val="tx1"/>
                </a:solidFill>
              </a:endParaRPr>
            </a:p>
          </p:txBody>
        </p:sp>
        <p:sp>
          <p:nvSpPr>
            <p:cNvPr id="22" name="Rechteck: abgerundete Ecken 26">
              <a:extLst>
                <a:ext uri="{FF2B5EF4-FFF2-40B4-BE49-F238E27FC236}">
                  <a16:creationId xmlns:a16="http://schemas.microsoft.com/office/drawing/2014/main" id="{FFC1B429-E50C-B258-853B-E1788B697315}"/>
                </a:ext>
              </a:extLst>
            </p:cNvPr>
            <p:cNvSpPr/>
            <p:nvPr/>
          </p:nvSpPr>
          <p:spPr>
            <a:xfrm>
              <a:off x="120725" y="2383281"/>
              <a:ext cx="1316049" cy="377301"/>
            </a:xfrm>
            <a:prstGeom prst="roundRect">
              <a:avLst>
                <a:gd name="adj" fmla="val 50000"/>
              </a:avLst>
            </a:prstGeom>
            <a:solidFill>
              <a:srgbClr val="B5DAE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122B54"/>
                  </a:solidFill>
                </a:rPr>
                <a:t>Objective 3</a:t>
              </a:r>
            </a:p>
          </p:txBody>
        </p:sp>
        <p:sp>
          <p:nvSpPr>
            <p:cNvPr id="23" name="Rechteck: abgerundete Ecken 26">
              <a:extLst>
                <a:ext uri="{FF2B5EF4-FFF2-40B4-BE49-F238E27FC236}">
                  <a16:creationId xmlns:a16="http://schemas.microsoft.com/office/drawing/2014/main" id="{4EE3C642-1C2D-31D5-DAA4-E490B2AFB0DE}"/>
                </a:ext>
              </a:extLst>
            </p:cNvPr>
            <p:cNvSpPr/>
            <p:nvPr/>
          </p:nvSpPr>
          <p:spPr>
            <a:xfrm>
              <a:off x="135114" y="2911064"/>
              <a:ext cx="1251459" cy="377288"/>
            </a:xfrm>
            <a:prstGeom prst="roundRect">
              <a:avLst>
                <a:gd name="adj" fmla="val 50000"/>
              </a:avLst>
            </a:prstGeom>
            <a:solidFill>
              <a:srgbClr val="F8620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Self Serve</a:t>
              </a:r>
            </a:p>
          </p:txBody>
        </p:sp>
        <p:sp>
          <p:nvSpPr>
            <p:cNvPr id="24" name="Rechteck: abgerundete Ecken 26">
              <a:extLst>
                <a:ext uri="{FF2B5EF4-FFF2-40B4-BE49-F238E27FC236}">
                  <a16:creationId xmlns:a16="http://schemas.microsoft.com/office/drawing/2014/main" id="{AA16C70D-7C9F-9A47-3B54-C8A0330DAF19}"/>
                </a:ext>
              </a:extLst>
            </p:cNvPr>
            <p:cNvSpPr/>
            <p:nvPr/>
          </p:nvSpPr>
          <p:spPr>
            <a:xfrm>
              <a:off x="141555" y="3398481"/>
              <a:ext cx="1249862" cy="338777"/>
            </a:xfrm>
            <a:prstGeom prst="roundRect">
              <a:avLst>
                <a:gd name="adj" fmla="val 50000"/>
              </a:avLst>
            </a:prstGeom>
            <a:solidFill>
              <a:srgbClr val="A6276F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Mobile </a:t>
              </a:r>
              <a:endParaRPr lang="en-US" sz="1400" i="0" u="none" strike="noStrike" dirty="0">
                <a:solidFill>
                  <a:schemeClr val="tx1"/>
                </a:solidFill>
              </a:endParaRPr>
            </a:p>
          </p:txBody>
        </p:sp>
        <p:sp>
          <p:nvSpPr>
            <p:cNvPr id="25" name="Rechteck: abgerundete Ecken 26">
              <a:extLst>
                <a:ext uri="{FF2B5EF4-FFF2-40B4-BE49-F238E27FC236}">
                  <a16:creationId xmlns:a16="http://schemas.microsoft.com/office/drawing/2014/main" id="{C6815369-5010-0B7C-866E-D8153C93999F}"/>
                </a:ext>
              </a:extLst>
            </p:cNvPr>
            <p:cNvSpPr/>
            <p:nvPr/>
          </p:nvSpPr>
          <p:spPr>
            <a:xfrm>
              <a:off x="155578" y="3870366"/>
              <a:ext cx="1230995" cy="360065"/>
            </a:xfrm>
            <a:prstGeom prst="roundRect">
              <a:avLst>
                <a:gd name="adj" fmla="val 50000"/>
              </a:avLst>
            </a:prstGeom>
            <a:solidFill>
              <a:srgbClr val="79A1E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Mobile </a:t>
              </a:r>
              <a:endParaRPr lang="en-US" sz="1400" i="0" u="none" strike="noStrike" dirty="0">
                <a:solidFill>
                  <a:schemeClr val="tx1"/>
                </a:solidFill>
              </a:endParaRPr>
            </a:p>
          </p:txBody>
        </p:sp>
        <p:sp>
          <p:nvSpPr>
            <p:cNvPr id="26" name="Rechteck: abgerundete Ecken 26">
              <a:extLst>
                <a:ext uri="{FF2B5EF4-FFF2-40B4-BE49-F238E27FC236}">
                  <a16:creationId xmlns:a16="http://schemas.microsoft.com/office/drawing/2014/main" id="{05F9EB78-FDEA-4C83-680D-82FC3B98E6F3}"/>
                </a:ext>
              </a:extLst>
            </p:cNvPr>
            <p:cNvSpPr/>
            <p:nvPr/>
          </p:nvSpPr>
          <p:spPr>
            <a:xfrm>
              <a:off x="125840" y="4347889"/>
              <a:ext cx="1281196" cy="377288"/>
            </a:xfrm>
            <a:prstGeom prst="roundRect">
              <a:avLst>
                <a:gd name="adj" fmla="val 50000"/>
              </a:avLst>
            </a:prstGeom>
            <a:solidFill>
              <a:srgbClr val="F62459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Webstore</a:t>
              </a:r>
              <a:endParaRPr lang="en-US" sz="1400" i="0" u="none" strike="noStrike" dirty="0">
                <a:solidFill>
                  <a:schemeClr val="tx1"/>
                </a:solidFill>
              </a:endParaRPr>
            </a:p>
          </p:txBody>
        </p:sp>
        <p:sp>
          <p:nvSpPr>
            <p:cNvPr id="27" name="Rechteck: abgerundete Ecken 26">
              <a:extLst>
                <a:ext uri="{FF2B5EF4-FFF2-40B4-BE49-F238E27FC236}">
                  <a16:creationId xmlns:a16="http://schemas.microsoft.com/office/drawing/2014/main" id="{5FE9B1E7-6835-6A73-1959-264BA5F926B4}"/>
                </a:ext>
              </a:extLst>
            </p:cNvPr>
            <p:cNvSpPr/>
            <p:nvPr/>
          </p:nvSpPr>
          <p:spPr>
            <a:xfrm>
              <a:off x="144950" y="4840698"/>
              <a:ext cx="1281196" cy="385518"/>
            </a:xfrm>
            <a:prstGeom prst="roundRect">
              <a:avLst>
                <a:gd name="adj" fmla="val 50000"/>
              </a:avLst>
            </a:prstGeom>
            <a:solidFill>
              <a:srgbClr val="00908D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Help desk </a:t>
              </a:r>
              <a:endParaRPr lang="en-US" sz="1400" i="0" u="none" strike="noStrike" dirty="0">
                <a:solidFill>
                  <a:schemeClr val="tx1"/>
                </a:solidFill>
              </a:endParaRPr>
            </a:p>
          </p:txBody>
        </p:sp>
        <p:sp>
          <p:nvSpPr>
            <p:cNvPr id="28" name="Rechteck: abgerundete Ecken 26">
              <a:extLst>
                <a:ext uri="{FF2B5EF4-FFF2-40B4-BE49-F238E27FC236}">
                  <a16:creationId xmlns:a16="http://schemas.microsoft.com/office/drawing/2014/main" id="{1CD5E6EE-003F-68BD-39C9-EC0DFC12DC73}"/>
                </a:ext>
              </a:extLst>
            </p:cNvPr>
            <p:cNvSpPr/>
            <p:nvPr/>
          </p:nvSpPr>
          <p:spPr>
            <a:xfrm>
              <a:off x="166056" y="5330696"/>
              <a:ext cx="1281195" cy="385517"/>
            </a:xfrm>
            <a:prstGeom prst="roundRect">
              <a:avLst>
                <a:gd name="adj" fmla="val 50000"/>
              </a:avLst>
            </a:prstGeom>
            <a:solidFill>
              <a:srgbClr val="3571D4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Support</a:t>
              </a:r>
              <a:endParaRPr lang="en-US" sz="1400" i="0" u="none" strike="noStrike" dirty="0">
                <a:solidFill>
                  <a:schemeClr val="tx1"/>
                </a:solidFill>
              </a:endParaRPr>
            </a:p>
          </p:txBody>
        </p:sp>
        <p:sp>
          <p:nvSpPr>
            <p:cNvPr id="29" name="Rechteck: abgerundete Ecken 26">
              <a:extLst>
                <a:ext uri="{FF2B5EF4-FFF2-40B4-BE49-F238E27FC236}">
                  <a16:creationId xmlns:a16="http://schemas.microsoft.com/office/drawing/2014/main" id="{D2B36CCD-074C-D2DB-E71C-126CF6BD495B}"/>
                </a:ext>
              </a:extLst>
            </p:cNvPr>
            <p:cNvSpPr/>
            <p:nvPr/>
          </p:nvSpPr>
          <p:spPr>
            <a:xfrm>
              <a:off x="127518" y="1945647"/>
              <a:ext cx="1266653" cy="340580"/>
            </a:xfrm>
            <a:prstGeom prst="roundRect">
              <a:avLst>
                <a:gd name="adj" fmla="val 50000"/>
              </a:avLst>
            </a:prstGeom>
            <a:solidFill>
              <a:srgbClr val="FAB60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Objective 2</a:t>
              </a:r>
            </a:p>
          </p:txBody>
        </p:sp>
      </p:grpSp>
      <p:sp>
        <p:nvSpPr>
          <p:cNvPr id="44" name="ZoneTexte 43">
            <a:extLst>
              <a:ext uri="{FF2B5EF4-FFF2-40B4-BE49-F238E27FC236}">
                <a16:creationId xmlns:a16="http://schemas.microsoft.com/office/drawing/2014/main" id="{BFD1EC95-EE86-0A79-58F3-7B3706A6291D}"/>
              </a:ext>
            </a:extLst>
          </p:cNvPr>
          <p:cNvSpPr txBox="1"/>
          <p:nvPr/>
        </p:nvSpPr>
        <p:spPr>
          <a:xfrm>
            <a:off x="438627" y="6510302"/>
            <a:ext cx="416467" cy="14400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fr-FR" sz="1000" dirty="0">
                <a:solidFill>
                  <a:schemeClr val="accent1">
                    <a:lumMod val="50000"/>
                  </a:schemeClr>
                </a:solidFill>
              </a:rPr>
              <a:t>Go live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8639B23C-6C21-898C-1234-6FA923AB3F3F}"/>
              </a:ext>
            </a:extLst>
          </p:cNvPr>
          <p:cNvSpPr txBox="1"/>
          <p:nvPr/>
        </p:nvSpPr>
        <p:spPr>
          <a:xfrm>
            <a:off x="1331003" y="6498640"/>
            <a:ext cx="899527" cy="1440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fr-FR" sz="1000" dirty="0">
                <a:solidFill>
                  <a:schemeClr val="accent1">
                    <a:lumMod val="50000"/>
                  </a:schemeClr>
                </a:solidFill>
              </a:rPr>
              <a:t>Priority change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60F156F9-5582-FC3D-F31D-AE7BA7772475}"/>
              </a:ext>
            </a:extLst>
          </p:cNvPr>
          <p:cNvSpPr txBox="1"/>
          <p:nvPr/>
        </p:nvSpPr>
        <p:spPr>
          <a:xfrm>
            <a:off x="2615579" y="6498640"/>
            <a:ext cx="489571" cy="13521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1000" dirty="0">
                <a:solidFill>
                  <a:schemeClr val="accent1">
                    <a:lumMod val="50000"/>
                  </a:schemeClr>
                </a:solidFill>
              </a:rPr>
              <a:t>Delayed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27F71F44-AFF3-870D-3F10-51A30786FC3F}"/>
              </a:ext>
            </a:extLst>
          </p:cNvPr>
          <p:cNvSpPr txBox="1"/>
          <p:nvPr/>
        </p:nvSpPr>
        <p:spPr>
          <a:xfrm>
            <a:off x="3441494" y="6489857"/>
            <a:ext cx="530431" cy="16444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1000" dirty="0">
                <a:solidFill>
                  <a:schemeClr val="accent1">
                    <a:lumMod val="50000"/>
                  </a:schemeClr>
                </a:solidFill>
              </a:rPr>
              <a:t>Blocked</a:t>
            </a:r>
            <a:r>
              <a:rPr lang="fr-FR" sz="10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48" name="Graphique 47" descr="Fusée">
            <a:extLst>
              <a:ext uri="{FF2B5EF4-FFF2-40B4-BE49-F238E27FC236}">
                <a16:creationId xmlns:a16="http://schemas.microsoft.com/office/drawing/2014/main" id="{0B62F0AC-6D3E-8237-8F8B-C5BFC1B05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56779" y="1990409"/>
            <a:ext cx="272571" cy="272571"/>
          </a:xfrm>
          <a:prstGeom prst="rect">
            <a:avLst/>
          </a:prstGeom>
        </p:spPr>
      </p:pic>
      <p:pic>
        <p:nvPicPr>
          <p:cNvPr id="49" name="Graphique 48" descr="Fusée">
            <a:extLst>
              <a:ext uri="{FF2B5EF4-FFF2-40B4-BE49-F238E27FC236}">
                <a16:creationId xmlns:a16="http://schemas.microsoft.com/office/drawing/2014/main" id="{D0F84CEC-C324-E5FB-EB02-8D41F35265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6056" y="6455842"/>
            <a:ext cx="272571" cy="272571"/>
          </a:xfrm>
          <a:prstGeom prst="rect">
            <a:avLst/>
          </a:prstGeom>
        </p:spPr>
      </p:pic>
      <p:pic>
        <p:nvPicPr>
          <p:cNvPr id="50" name="Graphique 49" descr="Transfert">
            <a:extLst>
              <a:ext uri="{FF2B5EF4-FFF2-40B4-BE49-F238E27FC236}">
                <a16:creationId xmlns:a16="http://schemas.microsoft.com/office/drawing/2014/main" id="{203417A9-5302-128B-89B3-29F56D6355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0804" y="6429496"/>
            <a:ext cx="295223" cy="295223"/>
          </a:xfrm>
          <a:prstGeom prst="rect">
            <a:avLst/>
          </a:prstGeom>
        </p:spPr>
      </p:pic>
      <p:pic>
        <p:nvPicPr>
          <p:cNvPr id="51" name="Graphique 50" descr="Calendrier à feuilles">
            <a:extLst>
              <a:ext uri="{FF2B5EF4-FFF2-40B4-BE49-F238E27FC236}">
                <a16:creationId xmlns:a16="http://schemas.microsoft.com/office/drawing/2014/main" id="{F8ED3C1A-B224-A9C5-0CB0-049133D6B6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9855" y="5716213"/>
            <a:ext cx="561975" cy="561975"/>
          </a:xfrm>
          <a:prstGeom prst="rect">
            <a:avLst/>
          </a:prstGeom>
        </p:spPr>
      </p:pic>
      <p:pic>
        <p:nvPicPr>
          <p:cNvPr id="52" name="Graphique 51" descr="Flèche : courbe légère">
            <a:extLst>
              <a:ext uri="{FF2B5EF4-FFF2-40B4-BE49-F238E27FC236}">
                <a16:creationId xmlns:a16="http://schemas.microsoft.com/office/drawing/2014/main" id="{D0B35EFA-C303-9E9E-55FA-9890E1B151C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44655" y="6401170"/>
            <a:ext cx="351874" cy="351874"/>
          </a:xfrm>
          <a:prstGeom prst="rect">
            <a:avLst/>
          </a:prstGeom>
        </p:spPr>
      </p:pic>
      <p:pic>
        <p:nvPicPr>
          <p:cNvPr id="53" name="Graphique 52" descr="Interdit">
            <a:extLst>
              <a:ext uri="{FF2B5EF4-FFF2-40B4-BE49-F238E27FC236}">
                <a16:creationId xmlns:a16="http://schemas.microsoft.com/office/drawing/2014/main" id="{C67FABAD-A384-BEC3-42EC-B4920870003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85634" y="6448985"/>
            <a:ext cx="224368" cy="224368"/>
          </a:xfrm>
          <a:prstGeom prst="rect">
            <a:avLst/>
          </a:prstGeom>
        </p:spPr>
      </p:pic>
      <p:pic>
        <p:nvPicPr>
          <p:cNvPr id="54" name="Graphique 53" descr="Pause">
            <a:extLst>
              <a:ext uri="{FF2B5EF4-FFF2-40B4-BE49-F238E27FC236}">
                <a16:creationId xmlns:a16="http://schemas.microsoft.com/office/drawing/2014/main" id="{FA580BFB-39BC-9263-6F80-C6E14D3E791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024627" y="6434409"/>
            <a:ext cx="248470" cy="248470"/>
          </a:xfrm>
          <a:prstGeom prst="rect">
            <a:avLst/>
          </a:prstGeom>
        </p:spPr>
      </p:pic>
      <p:sp>
        <p:nvSpPr>
          <p:cNvPr id="55" name="ZoneTexte 54">
            <a:extLst>
              <a:ext uri="{FF2B5EF4-FFF2-40B4-BE49-F238E27FC236}">
                <a16:creationId xmlns:a16="http://schemas.microsoft.com/office/drawing/2014/main" id="{5994C4B9-354C-08C8-78D9-D0D4762D7DB2}"/>
              </a:ext>
            </a:extLst>
          </p:cNvPr>
          <p:cNvSpPr txBox="1"/>
          <p:nvPr/>
        </p:nvSpPr>
        <p:spPr>
          <a:xfrm>
            <a:off x="4283223" y="6489857"/>
            <a:ext cx="530431" cy="16444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1000" dirty="0">
                <a:solidFill>
                  <a:schemeClr val="accent1">
                    <a:lumMod val="50000"/>
                  </a:schemeClr>
                </a:solidFill>
              </a:rPr>
              <a:t>Pending</a:t>
            </a:r>
            <a:r>
              <a:rPr lang="fr-FR" sz="10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56" name="Pfeil: Chevron 30">
            <a:extLst>
              <a:ext uri="{FF2B5EF4-FFF2-40B4-BE49-F238E27FC236}">
                <a16:creationId xmlns:a16="http://schemas.microsoft.com/office/drawing/2014/main" id="{848614ED-82A7-811E-E4A0-5CD6B13D57F5}"/>
              </a:ext>
            </a:extLst>
          </p:cNvPr>
          <p:cNvSpPr/>
          <p:nvPr/>
        </p:nvSpPr>
        <p:spPr>
          <a:xfrm>
            <a:off x="6494747" y="2854383"/>
            <a:ext cx="1918914" cy="351874"/>
          </a:xfrm>
          <a:prstGeom prst="chevron">
            <a:avLst>
              <a:gd name="adj" fmla="val 21428"/>
            </a:avLst>
          </a:prstGeom>
          <a:solidFill>
            <a:srgbClr val="F86200"/>
          </a:solidFill>
          <a:ln w="9525">
            <a:solidFill>
              <a:srgbClr val="F862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endParaRPr lang="en-US" sz="1200" dirty="0">
              <a:solidFill>
                <a:srgbClr val="122B54"/>
              </a:solidFill>
            </a:endParaRPr>
          </a:p>
        </p:txBody>
      </p:sp>
      <p:sp>
        <p:nvSpPr>
          <p:cNvPr id="57" name="Pfeil: Chevron 30">
            <a:extLst>
              <a:ext uri="{FF2B5EF4-FFF2-40B4-BE49-F238E27FC236}">
                <a16:creationId xmlns:a16="http://schemas.microsoft.com/office/drawing/2014/main" id="{824D43E4-E8C1-54D4-50FA-37C25A2FED36}"/>
              </a:ext>
            </a:extLst>
          </p:cNvPr>
          <p:cNvSpPr/>
          <p:nvPr/>
        </p:nvSpPr>
        <p:spPr>
          <a:xfrm>
            <a:off x="3104630" y="4836688"/>
            <a:ext cx="1607510" cy="351874"/>
          </a:xfrm>
          <a:prstGeom prst="chevron">
            <a:avLst>
              <a:gd name="adj" fmla="val 21428"/>
            </a:avLst>
          </a:prstGeom>
          <a:solidFill>
            <a:srgbClr val="00908D"/>
          </a:solidFill>
          <a:ln w="9525">
            <a:solidFill>
              <a:srgbClr val="00908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rgbClr val="122B54"/>
                </a:solidFill>
              </a:rPr>
              <a:t>Update navigation</a:t>
            </a:r>
          </a:p>
        </p:txBody>
      </p:sp>
      <p:sp>
        <p:nvSpPr>
          <p:cNvPr id="58" name="Pfeil: Chevron 30">
            <a:extLst>
              <a:ext uri="{FF2B5EF4-FFF2-40B4-BE49-F238E27FC236}">
                <a16:creationId xmlns:a16="http://schemas.microsoft.com/office/drawing/2014/main" id="{4B324D2E-F757-887E-ED4E-47A1B7900DE6}"/>
              </a:ext>
            </a:extLst>
          </p:cNvPr>
          <p:cNvSpPr/>
          <p:nvPr/>
        </p:nvSpPr>
        <p:spPr>
          <a:xfrm>
            <a:off x="4780708" y="4829082"/>
            <a:ext cx="1607510" cy="351874"/>
          </a:xfrm>
          <a:prstGeom prst="chevron">
            <a:avLst>
              <a:gd name="adj" fmla="val 21428"/>
            </a:avLst>
          </a:prstGeom>
          <a:solidFill>
            <a:srgbClr val="00908D"/>
          </a:solidFill>
          <a:ln w="9525">
            <a:solidFill>
              <a:srgbClr val="00908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rgbClr val="122B54"/>
                </a:solidFill>
              </a:rPr>
              <a:t>Search improvements</a:t>
            </a:r>
          </a:p>
        </p:txBody>
      </p:sp>
      <p:sp>
        <p:nvSpPr>
          <p:cNvPr id="59" name="Pfeil: Chevron 30">
            <a:extLst>
              <a:ext uri="{FF2B5EF4-FFF2-40B4-BE49-F238E27FC236}">
                <a16:creationId xmlns:a16="http://schemas.microsoft.com/office/drawing/2014/main" id="{2ACC6DB7-73A7-84CB-015E-EC4D42830130}"/>
              </a:ext>
            </a:extLst>
          </p:cNvPr>
          <p:cNvSpPr/>
          <p:nvPr/>
        </p:nvSpPr>
        <p:spPr>
          <a:xfrm>
            <a:off x="3104629" y="4335071"/>
            <a:ext cx="2452143" cy="351874"/>
          </a:xfrm>
          <a:prstGeom prst="chevron">
            <a:avLst>
              <a:gd name="adj" fmla="val 21428"/>
            </a:avLst>
          </a:prstGeom>
          <a:solidFill>
            <a:srgbClr val="F62459"/>
          </a:solidFill>
          <a:ln w="9525">
            <a:solidFill>
              <a:srgbClr val="F624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rgbClr val="122B54"/>
                </a:solidFill>
              </a:rPr>
              <a:t>PCI Compliant </a:t>
            </a:r>
          </a:p>
        </p:txBody>
      </p:sp>
      <p:sp>
        <p:nvSpPr>
          <p:cNvPr id="60" name="Pfeil: Chevron 30">
            <a:extLst>
              <a:ext uri="{FF2B5EF4-FFF2-40B4-BE49-F238E27FC236}">
                <a16:creationId xmlns:a16="http://schemas.microsoft.com/office/drawing/2014/main" id="{2823FBA4-763F-E4FC-B6F8-BA95A06C6405}"/>
              </a:ext>
            </a:extLst>
          </p:cNvPr>
          <p:cNvSpPr/>
          <p:nvPr/>
        </p:nvSpPr>
        <p:spPr>
          <a:xfrm>
            <a:off x="8330832" y="4264029"/>
            <a:ext cx="2452143" cy="351874"/>
          </a:xfrm>
          <a:prstGeom prst="chevron">
            <a:avLst>
              <a:gd name="adj" fmla="val 21428"/>
            </a:avLst>
          </a:prstGeom>
          <a:solidFill>
            <a:srgbClr val="F62459"/>
          </a:solidFill>
          <a:ln w="9525">
            <a:solidFill>
              <a:srgbClr val="F6245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rgbClr val="122B54"/>
                </a:solidFill>
              </a:rPr>
              <a:t>Guest checkout Improvement</a:t>
            </a:r>
          </a:p>
        </p:txBody>
      </p:sp>
      <p:sp>
        <p:nvSpPr>
          <p:cNvPr id="61" name="Pfeil: Chevron 30">
            <a:extLst>
              <a:ext uri="{FF2B5EF4-FFF2-40B4-BE49-F238E27FC236}">
                <a16:creationId xmlns:a16="http://schemas.microsoft.com/office/drawing/2014/main" id="{9FE0ED11-7D34-90CE-3FC9-F831CD5FD9AF}"/>
              </a:ext>
            </a:extLst>
          </p:cNvPr>
          <p:cNvSpPr/>
          <p:nvPr/>
        </p:nvSpPr>
        <p:spPr>
          <a:xfrm>
            <a:off x="2978658" y="3385355"/>
            <a:ext cx="1569159" cy="351874"/>
          </a:xfrm>
          <a:prstGeom prst="chevron">
            <a:avLst>
              <a:gd name="adj" fmla="val 21428"/>
            </a:avLst>
          </a:prstGeom>
          <a:solidFill>
            <a:srgbClr val="A6276F"/>
          </a:solidFill>
          <a:ln w="9525">
            <a:solidFill>
              <a:srgbClr val="A6276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Apple pay</a:t>
            </a:r>
          </a:p>
        </p:txBody>
      </p:sp>
      <p:sp>
        <p:nvSpPr>
          <p:cNvPr id="62" name="Pfeil: Chevron 30">
            <a:extLst>
              <a:ext uri="{FF2B5EF4-FFF2-40B4-BE49-F238E27FC236}">
                <a16:creationId xmlns:a16="http://schemas.microsoft.com/office/drawing/2014/main" id="{976E661D-97E9-83C2-87E3-F53A95947E08}"/>
              </a:ext>
            </a:extLst>
          </p:cNvPr>
          <p:cNvSpPr/>
          <p:nvPr/>
        </p:nvSpPr>
        <p:spPr>
          <a:xfrm>
            <a:off x="4712140" y="3848929"/>
            <a:ext cx="1607509" cy="351874"/>
          </a:xfrm>
          <a:prstGeom prst="chevron">
            <a:avLst>
              <a:gd name="adj" fmla="val 21428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200" dirty="0">
                <a:solidFill>
                  <a:srgbClr val="122B54"/>
                </a:solidFill>
              </a:rPr>
              <a:t>Push notifications</a:t>
            </a:r>
          </a:p>
        </p:txBody>
      </p:sp>
      <p:sp>
        <p:nvSpPr>
          <p:cNvPr id="63" name="Espace réservé du pied de page 62">
            <a:extLst>
              <a:ext uri="{FF2B5EF4-FFF2-40B4-BE49-F238E27FC236}">
                <a16:creationId xmlns:a16="http://schemas.microsoft.com/office/drawing/2014/main" id="{AFC4C540-18A4-6199-BB09-813D3EB8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54067" y="6467705"/>
            <a:ext cx="4114800" cy="365125"/>
          </a:xfrm>
        </p:spPr>
        <p:txBody>
          <a:bodyPr/>
          <a:lstStyle/>
          <a:p>
            <a:r>
              <a:rPr lang="en-US" dirty="0"/>
              <a:t>https://www.hremila.xyz/</a:t>
            </a:r>
          </a:p>
        </p:txBody>
      </p:sp>
    </p:spTree>
    <p:extLst>
      <p:ext uri="{BB962C8B-B14F-4D97-AF65-F5344CB8AC3E}">
        <p14:creationId xmlns:p14="http://schemas.microsoft.com/office/powerpoint/2010/main" val="35422368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Grand écran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Free_product_roadmap_template</dc:title>
  <dc:creator>Hakim REMILA</dc:creator>
  <cp:keywords>roadmap</cp:keywords>
  <cp:lastModifiedBy>Frisbee Profiling</cp:lastModifiedBy>
  <cp:revision>2</cp:revision>
  <dcterms:created xsi:type="dcterms:W3CDTF">2023-04-10T16:32:21Z</dcterms:created>
  <dcterms:modified xsi:type="dcterms:W3CDTF">2023-04-10T16:36:36Z</dcterms:modified>
</cp:coreProperties>
</file>